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3" r:id="rId3"/>
    <p:sldId id="265" r:id="rId4"/>
    <p:sldId id="268" r:id="rId5"/>
    <p:sldId id="311" r:id="rId6"/>
    <p:sldId id="312" r:id="rId7"/>
    <p:sldId id="313" r:id="rId8"/>
    <p:sldId id="314" r:id="rId9"/>
    <p:sldId id="315" r:id="rId10"/>
    <p:sldId id="316" r:id="rId11"/>
    <p:sldId id="266" r:id="rId12"/>
    <p:sldId id="269" r:id="rId13"/>
    <p:sldId id="270" r:id="rId14"/>
    <p:sldId id="272" r:id="rId15"/>
    <p:sldId id="260" r:id="rId16"/>
    <p:sldId id="273" r:id="rId17"/>
    <p:sldId id="310" r:id="rId18"/>
    <p:sldId id="281" r:id="rId19"/>
    <p:sldId id="317" r:id="rId20"/>
    <p:sldId id="276" r:id="rId21"/>
    <p:sldId id="277" r:id="rId22"/>
    <p:sldId id="318" r:id="rId23"/>
    <p:sldId id="319" r:id="rId24"/>
    <p:sldId id="320" r:id="rId25"/>
    <p:sldId id="278" r:id="rId26"/>
    <p:sldId id="321" r:id="rId27"/>
    <p:sldId id="282" r:id="rId28"/>
    <p:sldId id="279" r:id="rId29"/>
    <p:sldId id="283" r:id="rId30"/>
    <p:sldId id="322" r:id="rId31"/>
    <p:sldId id="323" r:id="rId32"/>
    <p:sldId id="324" r:id="rId33"/>
    <p:sldId id="325" r:id="rId34"/>
    <p:sldId id="326" r:id="rId35"/>
    <p:sldId id="328" r:id="rId36"/>
    <p:sldId id="327" r:id="rId37"/>
    <p:sldId id="329" r:id="rId38"/>
    <p:sldId id="330" r:id="rId39"/>
    <p:sldId id="331" r:id="rId40"/>
    <p:sldId id="332" r:id="rId41"/>
    <p:sldId id="333" r:id="rId42"/>
    <p:sldId id="275" r:id="rId43"/>
    <p:sldId id="334" r:id="rId44"/>
    <p:sldId id="335" r:id="rId45"/>
    <p:sldId id="258" r:id="rId46"/>
  </p:sldIdLst>
  <p:sldSz cx="9144000" cy="5143500" type="screen16x9"/>
  <p:notesSz cx="6858000" cy="9144000"/>
  <p:defaultTextStyle>
    <a:defPPr>
      <a:defRPr lang="es-CO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FF"/>
    <a:srgbClr val="CC0066"/>
    <a:srgbClr val="FF3300"/>
    <a:srgbClr val="88C1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78"/>
    <p:restoredTop sz="95501" autoAdjust="0"/>
  </p:normalViewPr>
  <p:slideViewPr>
    <p:cSldViewPr snapToGrid="0" snapToObjects="1">
      <p:cViewPr varScale="1">
        <p:scale>
          <a:sx n="122" d="100"/>
          <a:sy n="122" d="100"/>
        </p:scale>
        <p:origin x="7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38314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63223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76173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16416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79516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184733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88251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905640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634797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53175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48231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E7404B-8769-7D4F-AD59-863DD87EA1A7}" type="datetimeFigureOut">
              <a:rPr lang="es-CO" smtClean="0"/>
              <a:t>05/10/2018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C79A1D-D4F3-7E46-BCD4-8734F1F1A556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16447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xmlns="" id="{93FD3C46-42EF-6B41-8056-C625E1DA68D6}"/>
              </a:ext>
            </a:extLst>
          </p:cNvPr>
          <p:cNvSpPr txBox="1">
            <a:spLocks/>
          </p:cNvSpPr>
          <p:nvPr/>
        </p:nvSpPr>
        <p:spPr>
          <a:xfrm>
            <a:off x="3142098" y="1456469"/>
            <a:ext cx="4357209" cy="1231502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3500"/>
              </a:lnSpc>
            </a:pPr>
            <a:r>
              <a:rPr lang="es-ES_tradnl" sz="3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INNOVACIÓN DE</a:t>
            </a:r>
          </a:p>
          <a:p>
            <a:pPr>
              <a:lnSpc>
                <a:spcPts val="3500"/>
              </a:lnSpc>
            </a:pPr>
            <a:r>
              <a:rPr lang="es-ES_tradnl" sz="36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ALTO IMPACTO</a:t>
            </a:r>
            <a:endParaRPr lang="es-CO" sz="36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xmlns="" id="{4EC07CCD-776E-5C40-A8F7-E8185E74F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635" y="3123562"/>
            <a:ext cx="2146300" cy="7620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xmlns="" id="{3010B9E5-AA68-2647-AE51-6ED337EEAE85}"/>
              </a:ext>
            </a:extLst>
          </p:cNvPr>
          <p:cNvSpPr txBox="1">
            <a:spLocks/>
          </p:cNvSpPr>
          <p:nvPr/>
        </p:nvSpPr>
        <p:spPr>
          <a:xfrm>
            <a:off x="3669874" y="2422615"/>
            <a:ext cx="3246427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600" i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Creemos, Creamos, Innovamos</a:t>
            </a:r>
            <a:endParaRPr lang="es-CO" sz="16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xmlns="" id="{0C1BC004-767D-A749-8BA4-E3290A3D84EC}"/>
              </a:ext>
            </a:extLst>
          </p:cNvPr>
          <p:cNvSpPr txBox="1">
            <a:spLocks/>
          </p:cNvSpPr>
          <p:nvPr/>
        </p:nvSpPr>
        <p:spPr>
          <a:xfrm>
            <a:off x="3359114" y="949535"/>
            <a:ext cx="3881911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spc="300" dirty="0">
                <a:solidFill>
                  <a:srgbClr val="88C136"/>
                </a:solidFill>
                <a:latin typeface="Calibri"/>
                <a:cs typeface="Calibri"/>
              </a:rPr>
              <a:t>Diplomatura en</a:t>
            </a:r>
            <a:endParaRPr lang="es-CO" sz="2400" spc="300" dirty="0">
              <a:solidFill>
                <a:srgbClr val="88C1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303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12 Principios del manifiesto ágil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CD5D648A-E0FD-5446-93A5-C43B81B1547A}"/>
              </a:ext>
            </a:extLst>
          </p:cNvPr>
          <p:cNvSpPr/>
          <p:nvPr/>
        </p:nvSpPr>
        <p:spPr>
          <a:xfrm>
            <a:off x="2166329" y="1551123"/>
            <a:ext cx="52872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 startAt="11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Las mejores soluciones emergen de equipos auto-organizados.</a:t>
            </a:r>
          </a:p>
          <a:p>
            <a:pPr marL="457200" indent="-457200" algn="just">
              <a:buFont typeface="+mj-lt"/>
              <a:buAutoNum type="arabicPeriod" startAt="11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intervalos regulares el equipo reflexiona sobre cómo ser más efectivo para a continuación ajustar y perfeccionar su comportamiento en consecuencia.</a:t>
            </a:r>
          </a:p>
        </p:txBody>
      </p:sp>
    </p:spTree>
    <p:extLst>
      <p:ext uri="{BB962C8B-B14F-4D97-AF65-F5344CB8AC3E}">
        <p14:creationId xmlns:p14="http://schemas.microsoft.com/office/powerpoint/2010/main" val="283569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xmlns="" id="{4307A3A7-9D37-3D45-89C7-06FE6D3A867D}"/>
              </a:ext>
            </a:extLst>
          </p:cNvPr>
          <p:cNvSpPr txBox="1">
            <a:spLocks/>
          </p:cNvSpPr>
          <p:nvPr/>
        </p:nvSpPr>
        <p:spPr>
          <a:xfrm>
            <a:off x="2214058" y="1273788"/>
            <a:ext cx="4715885" cy="2625860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El principal interés de una metodología ágil es cambiar la mentalidad del equipo y empezar a incluir prácticas ágiles para que el equipo mejore la forma de ver y construir soluciones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xmlns="" id="{9BCF6447-11E3-CF49-A591-DEA08FC4D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BC413FE9-1E68-574C-A7EE-A92A03884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7" y="2041076"/>
            <a:ext cx="9131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62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Enfoque ágil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CD5D648A-E0FD-5446-93A5-C43B81B1547A}"/>
              </a:ext>
            </a:extLst>
          </p:cNvPr>
          <p:cNvSpPr/>
          <p:nvPr/>
        </p:nvSpPr>
        <p:spPr>
          <a:xfrm>
            <a:off x="2166329" y="1551123"/>
            <a:ext cx="52872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 un conjunto de métodos y metodologías que ayudan al equipo a pensar de forma más eficiente, trabajar más eficientemente y tomar mejores decisiones. Esta dirigido a las siguientes áreas: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s-CO" sz="1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Administración de proyectos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Diseño de software y arquitectura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Mejora de procesos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66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xmlns="" id="{4307A3A7-9D37-3D45-89C7-06FE6D3A867D}"/>
              </a:ext>
            </a:extLst>
          </p:cNvPr>
          <p:cNvSpPr txBox="1">
            <a:spLocks/>
          </p:cNvSpPr>
          <p:nvPr/>
        </p:nvSpPr>
        <p:spPr>
          <a:xfrm>
            <a:off x="2214058" y="898650"/>
            <a:ext cx="4715885" cy="1875812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s-CO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Ser ágil</a:t>
            </a:r>
            <a:r>
              <a:rPr lang="es-CO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implica una mentalidad donde el equipo por ejemplo pueda tomar decisiones importantes junto, sin necesidad de tener un director que tome las decisiones solo. 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2214058" y="2990311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defTabSz="457200">
              <a:spcBef>
                <a:spcPct val="0"/>
              </a:spcBef>
            </a:pPr>
            <a:r>
              <a:rPr lang="es-CO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Porque lo importante es que todas las personas del equipo compartan la misma información.</a:t>
            </a:r>
          </a:p>
        </p:txBody>
      </p:sp>
    </p:spTree>
    <p:extLst>
      <p:ext uri="{BB962C8B-B14F-4D97-AF65-F5344CB8AC3E}">
        <p14:creationId xmlns:p14="http://schemas.microsoft.com/office/powerpoint/2010/main" val="3485732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xmlns="" id="{3F01990F-026C-374A-9B69-AE26493D28A4}"/>
              </a:ext>
            </a:extLst>
          </p:cNvPr>
          <p:cNvSpPr txBox="1">
            <a:spLocks/>
          </p:cNvSpPr>
          <p:nvPr/>
        </p:nvSpPr>
        <p:spPr>
          <a:xfrm>
            <a:off x="3405983" y="812085"/>
            <a:ext cx="3881911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Heurística*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xmlns="" id="{54DD20EE-4C08-C348-8823-224F43775DE5}"/>
              </a:ext>
            </a:extLst>
          </p:cNvPr>
          <p:cNvSpPr txBox="1">
            <a:spLocks/>
          </p:cNvSpPr>
          <p:nvPr/>
        </p:nvSpPr>
        <p:spPr>
          <a:xfrm>
            <a:off x="3405983" y="1321786"/>
            <a:ext cx="3881911" cy="317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1600" dirty="0" smtClean="0">
                <a:solidFill>
                  <a:srgbClr val="88C136"/>
                </a:solidFill>
                <a:latin typeface="Calibri"/>
                <a:cs typeface="Calibri"/>
              </a:rPr>
              <a:t>Nada es obvio, todo esta por hacer</a:t>
            </a:r>
            <a:endParaRPr lang="es-CO" sz="1600" dirty="0">
              <a:solidFill>
                <a:srgbClr val="88C136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xmlns="" id="{62AC0AAF-18CC-5248-890C-136B7E0A9907}"/>
              </a:ext>
            </a:extLst>
          </p:cNvPr>
          <p:cNvSpPr/>
          <p:nvPr/>
        </p:nvSpPr>
        <p:spPr>
          <a:xfrm>
            <a:off x="3405983" y="1743189"/>
            <a:ext cx="38819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Hoy </a:t>
            </a:r>
            <a:r>
              <a:rPr lang="es-CO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sabemos que no hay una única forma de construir </a:t>
            </a:r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soluciones, </a:t>
            </a:r>
            <a:r>
              <a:rPr lang="es-CO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hay un único método que podamos usar para resolver problemas para todo el mundo en toda parte. Muchas personas piensan que </a:t>
            </a:r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 posible encontrar una solución </a:t>
            </a:r>
            <a:r>
              <a:rPr lang="es-CO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solo con seguir un conjunto de instrucciones, como siguiendo una receta o ensamblando un producto en una línea de producción.</a:t>
            </a: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xmlns="" id="{54DD20EE-4C08-C348-8823-224F43775DE5}"/>
              </a:ext>
            </a:extLst>
          </p:cNvPr>
          <p:cNvSpPr txBox="1">
            <a:spLocks/>
          </p:cNvSpPr>
          <p:nvPr/>
        </p:nvSpPr>
        <p:spPr>
          <a:xfrm>
            <a:off x="3405983" y="3530255"/>
            <a:ext cx="3881911" cy="317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t>*Disciplina, el arte o la ciencia del descubrimiento</a:t>
            </a:r>
            <a:endParaRPr lang="es-CO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64" r="19711"/>
          <a:stretch/>
        </p:blipFill>
        <p:spPr>
          <a:xfrm>
            <a:off x="343877" y="896619"/>
            <a:ext cx="2571262" cy="324002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54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xmlns="" id="{E03CA51A-108A-EF42-8D7F-3CDFFC86B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xmlns="" id="{A7ADD056-D5DD-9844-9D91-3ADEDE7AD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7" y="2041076"/>
            <a:ext cx="9131300" cy="3098800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xmlns="" id="{4307A3A7-9D37-3D45-89C7-06FE6D3A867D}"/>
              </a:ext>
            </a:extLst>
          </p:cNvPr>
          <p:cNvSpPr txBox="1">
            <a:spLocks/>
          </p:cNvSpPr>
          <p:nvPr/>
        </p:nvSpPr>
        <p:spPr>
          <a:xfrm>
            <a:off x="2220194" y="1192643"/>
            <a:ext cx="4715885" cy="1858572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Los planes son inútiles, pero la planeación lo es </a:t>
            </a:r>
            <a:r>
              <a:rPr lang="es-CO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todo</a:t>
            </a:r>
          </a:p>
          <a:p>
            <a:r>
              <a:rPr lang="es-CO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Dwight </a:t>
            </a:r>
            <a:r>
              <a:rPr lang="es-CO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Eisenhower</a:t>
            </a:r>
          </a:p>
          <a:p>
            <a:endParaRPr lang="es-CO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s-CO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Planeo mucho mis batallas, aunque nunca me salen como las </a:t>
            </a:r>
            <a:r>
              <a:rPr lang="es-CO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planee</a:t>
            </a:r>
          </a:p>
          <a:p>
            <a:r>
              <a:rPr lang="es-CO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Napoleón Bonaparte</a:t>
            </a:r>
          </a:p>
          <a:p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693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2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No hay excusas para entregar valor</a:t>
            </a:r>
            <a:endParaRPr lang="es-CO" sz="22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CD5D648A-E0FD-5446-93A5-C43B81B1547A}"/>
              </a:ext>
            </a:extLst>
          </p:cNvPr>
          <p:cNvSpPr/>
          <p:nvPr/>
        </p:nvSpPr>
        <p:spPr>
          <a:xfrm>
            <a:off x="2166329" y="1551123"/>
            <a:ext cx="528726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-Dame </a:t>
            </a:r>
            <a:r>
              <a:rPr lang="es-CO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 minuto quiero explicarte una idea estupenda.</a:t>
            </a:r>
          </a:p>
          <a:p>
            <a:pPr algn="just"/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-Por </a:t>
            </a:r>
            <a:r>
              <a:rPr lang="es-CO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favor, pónmela por escrito.</a:t>
            </a:r>
          </a:p>
          <a:p>
            <a:pPr algn="just"/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-Te </a:t>
            </a:r>
            <a:r>
              <a:rPr lang="es-CO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 explico rápido, ¿para qué la escribo? </a:t>
            </a:r>
          </a:p>
          <a:p>
            <a:pPr algn="just"/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-Si </a:t>
            </a:r>
            <a:r>
              <a:rPr lang="es-CO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puedes escribirla, no tienes una idea.</a:t>
            </a:r>
          </a:p>
        </p:txBody>
      </p:sp>
    </p:spTree>
    <p:extLst>
      <p:ext uri="{BB962C8B-B14F-4D97-AF65-F5344CB8AC3E}">
        <p14:creationId xmlns:p14="http://schemas.microsoft.com/office/powerpoint/2010/main" val="115446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938215" y="1520083"/>
            <a:ext cx="513470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Escribir significa pensar, ordenar las ideas, elegir las palabras que expresen de la manera más clara posible la idea a exponer.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Esfuerzo de preparación y concentración</a:t>
            </a: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77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Ejercicio gestión visual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969477" y="1520083"/>
            <a:ext cx="510344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Marcar usando letra legible la escarapela, con nombre y ejercicio favorito</a:t>
            </a: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En el </a:t>
            </a:r>
            <a:r>
              <a:rPr lang="es-CO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dummy</a:t>
            </a: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dibujar una representación de cada uno.</a:t>
            </a: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Ajustar detalles y usar la escarapela durante el día.</a:t>
            </a: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094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Break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pic>
        <p:nvPicPr>
          <p:cNvPr id="2050" name="Picture 2" descr="Resultado de imagen para bunicomic robot sun energ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2837" y="1593239"/>
            <a:ext cx="1838325" cy="2486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474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xmlns="" id="{4307A3A7-9D37-3D45-89C7-06FE6D3A867D}"/>
              </a:ext>
            </a:extLst>
          </p:cNvPr>
          <p:cNvSpPr txBox="1">
            <a:spLocks/>
          </p:cNvSpPr>
          <p:nvPr/>
        </p:nvSpPr>
        <p:spPr>
          <a:xfrm>
            <a:off x="1852247" y="1258820"/>
            <a:ext cx="5439507" cy="2625860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MÓDULO 7</a:t>
            </a:r>
          </a:p>
          <a:p>
            <a:r>
              <a:rPr lang="es-CO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Gestión ágil de proyectos con la metodología SCRUM</a:t>
            </a:r>
          </a:p>
          <a:p>
            <a:r>
              <a:rPr lang="es-CO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Andrés Bedoya Tobón</a:t>
            </a:r>
            <a:endParaRPr lang="es-CO" sz="2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  <a:p>
            <a:r>
              <a:rPr lang="es-CO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a</a:t>
            </a:r>
            <a:r>
              <a:rPr lang="es-CO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ndres.bedoya@upb.edu.co</a:t>
            </a:r>
            <a:endParaRPr lang="es-CO" sz="2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xmlns="" id="{9BCF6447-11E3-CF49-A591-DEA08FC4D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BC413FE9-1E68-574C-A7EE-A92A03884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7" y="2041076"/>
            <a:ext cx="9131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3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Generalidades SCRUM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09969" y="1520083"/>
            <a:ext cx="546295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Roles (PO, SM, Equipo)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Backlog</a:t>
            </a:r>
            <a:endParaRPr lang="es-CO" sz="2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Sprint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Daily</a:t>
            </a: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meeting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Historias de usuario – condición de satisfacción.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Story</a:t>
            </a: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CO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Points</a:t>
            </a: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– </a:t>
            </a:r>
            <a:r>
              <a:rPr lang="es-CO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Velocity</a:t>
            </a:r>
            <a:endParaRPr lang="es-CO" sz="2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Burndown</a:t>
            </a: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charts</a:t>
            </a: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404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xmlns="" id="{3F01990F-026C-374A-9B69-AE26493D28A4}"/>
              </a:ext>
            </a:extLst>
          </p:cNvPr>
          <p:cNvSpPr txBox="1">
            <a:spLocks/>
          </p:cNvSpPr>
          <p:nvPr/>
        </p:nvSpPr>
        <p:spPr>
          <a:xfrm>
            <a:off x="2538475" y="908818"/>
            <a:ext cx="3881911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Roles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xmlns="" id="{54DD20EE-4C08-C348-8823-224F43775DE5}"/>
              </a:ext>
            </a:extLst>
          </p:cNvPr>
          <p:cNvSpPr txBox="1">
            <a:spLocks/>
          </p:cNvSpPr>
          <p:nvPr/>
        </p:nvSpPr>
        <p:spPr>
          <a:xfrm>
            <a:off x="2538475" y="1418519"/>
            <a:ext cx="3881911" cy="317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1600" dirty="0" err="1" smtClean="0">
                <a:solidFill>
                  <a:srgbClr val="88C136"/>
                </a:solidFill>
                <a:latin typeface="Calibri"/>
                <a:cs typeface="Calibri"/>
              </a:rPr>
              <a:t>Product</a:t>
            </a:r>
            <a:r>
              <a:rPr lang="es-ES_tradnl" sz="1600" dirty="0" smtClean="0">
                <a:solidFill>
                  <a:srgbClr val="88C136"/>
                </a:solidFill>
                <a:latin typeface="Calibri"/>
                <a:cs typeface="Calibri"/>
              </a:rPr>
              <a:t> </a:t>
            </a:r>
            <a:r>
              <a:rPr lang="es-ES_tradnl" sz="1600" dirty="0" err="1" smtClean="0">
                <a:solidFill>
                  <a:srgbClr val="88C136"/>
                </a:solidFill>
                <a:latin typeface="Calibri"/>
                <a:cs typeface="Calibri"/>
              </a:rPr>
              <a:t>Owner</a:t>
            </a:r>
            <a:r>
              <a:rPr lang="es-ES_tradnl" sz="1600" dirty="0" smtClean="0">
                <a:solidFill>
                  <a:srgbClr val="88C136"/>
                </a:solidFill>
                <a:latin typeface="Calibri"/>
                <a:cs typeface="Calibri"/>
              </a:rPr>
              <a:t> (Cliente)</a:t>
            </a:r>
            <a:endParaRPr lang="es-CO" sz="1600" dirty="0">
              <a:solidFill>
                <a:srgbClr val="88C136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62AC0AAF-18CC-5248-890C-136B7E0A9907}"/>
              </a:ext>
            </a:extLst>
          </p:cNvPr>
          <p:cNvSpPr/>
          <p:nvPr/>
        </p:nvSpPr>
        <p:spPr>
          <a:xfrm>
            <a:off x="2538475" y="1839922"/>
            <a:ext cx="38819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 el dueño del producto, es una persona externa al equipo, que conoce el negocio y las necesidades de la compañía, esta presente durante el desarrollo de la solución como validador, más no como supervisor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911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xmlns="" id="{3F01990F-026C-374A-9B69-AE26493D28A4}"/>
              </a:ext>
            </a:extLst>
          </p:cNvPr>
          <p:cNvSpPr txBox="1">
            <a:spLocks/>
          </p:cNvSpPr>
          <p:nvPr/>
        </p:nvSpPr>
        <p:spPr>
          <a:xfrm>
            <a:off x="2538475" y="908818"/>
            <a:ext cx="3881911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Roles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xmlns="" id="{54DD20EE-4C08-C348-8823-224F43775DE5}"/>
              </a:ext>
            </a:extLst>
          </p:cNvPr>
          <p:cNvSpPr txBox="1">
            <a:spLocks/>
          </p:cNvSpPr>
          <p:nvPr/>
        </p:nvSpPr>
        <p:spPr>
          <a:xfrm>
            <a:off x="2538475" y="1418519"/>
            <a:ext cx="3881911" cy="317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1600" dirty="0" err="1" smtClean="0">
                <a:solidFill>
                  <a:srgbClr val="88C136"/>
                </a:solidFill>
                <a:latin typeface="Calibri"/>
                <a:cs typeface="Calibri"/>
              </a:rPr>
              <a:t>Scrum</a:t>
            </a:r>
            <a:r>
              <a:rPr lang="es-ES_tradnl" sz="1600" dirty="0" smtClean="0">
                <a:solidFill>
                  <a:srgbClr val="88C136"/>
                </a:solidFill>
                <a:latin typeface="Calibri"/>
                <a:cs typeface="Calibri"/>
              </a:rPr>
              <a:t> Master</a:t>
            </a:r>
            <a:endParaRPr lang="es-CO" sz="1600" dirty="0">
              <a:solidFill>
                <a:srgbClr val="88C136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62AC0AAF-18CC-5248-890C-136B7E0A9907}"/>
              </a:ext>
            </a:extLst>
          </p:cNvPr>
          <p:cNvSpPr/>
          <p:nvPr/>
        </p:nvSpPr>
        <p:spPr>
          <a:xfrm>
            <a:off x="2538475" y="1839922"/>
            <a:ext cx="38819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Persona del equipo, cuya tarea es mantener motivado al equipo y con la ayuda del equipo buscar soluciones a dificultades que se presentan en el día a día.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638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xmlns="" id="{3F01990F-026C-374A-9B69-AE26493D28A4}"/>
              </a:ext>
            </a:extLst>
          </p:cNvPr>
          <p:cNvSpPr txBox="1">
            <a:spLocks/>
          </p:cNvSpPr>
          <p:nvPr/>
        </p:nvSpPr>
        <p:spPr>
          <a:xfrm>
            <a:off x="2538475" y="908818"/>
            <a:ext cx="3881911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Roles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xmlns="" id="{54DD20EE-4C08-C348-8823-224F43775DE5}"/>
              </a:ext>
            </a:extLst>
          </p:cNvPr>
          <p:cNvSpPr txBox="1">
            <a:spLocks/>
          </p:cNvSpPr>
          <p:nvPr/>
        </p:nvSpPr>
        <p:spPr>
          <a:xfrm>
            <a:off x="2538475" y="1418519"/>
            <a:ext cx="3881911" cy="317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1600" dirty="0" smtClean="0">
                <a:solidFill>
                  <a:srgbClr val="88C136"/>
                </a:solidFill>
                <a:latin typeface="Calibri"/>
                <a:cs typeface="Calibri"/>
              </a:rPr>
              <a:t>Director de proyecto (PM)</a:t>
            </a:r>
            <a:endParaRPr lang="es-CO" sz="1600" dirty="0">
              <a:solidFill>
                <a:srgbClr val="88C136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62AC0AAF-18CC-5248-890C-136B7E0A9907}"/>
              </a:ext>
            </a:extLst>
          </p:cNvPr>
          <p:cNvSpPr/>
          <p:nvPr/>
        </p:nvSpPr>
        <p:spPr>
          <a:xfrm>
            <a:off x="2538475" y="1839922"/>
            <a:ext cx="38819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Persona encargada de la relación con el cliente, puede ser el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scrum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master, no es el jefe del equipo, se recomienda experiencia en 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diferentes roles (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seniority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).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3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xmlns="" id="{3F01990F-026C-374A-9B69-AE26493D28A4}"/>
              </a:ext>
            </a:extLst>
          </p:cNvPr>
          <p:cNvSpPr txBox="1">
            <a:spLocks/>
          </p:cNvSpPr>
          <p:nvPr/>
        </p:nvSpPr>
        <p:spPr>
          <a:xfrm>
            <a:off x="2538475" y="908818"/>
            <a:ext cx="3881911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Roles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xmlns="" id="{54DD20EE-4C08-C348-8823-224F43775DE5}"/>
              </a:ext>
            </a:extLst>
          </p:cNvPr>
          <p:cNvSpPr txBox="1">
            <a:spLocks/>
          </p:cNvSpPr>
          <p:nvPr/>
        </p:nvSpPr>
        <p:spPr>
          <a:xfrm>
            <a:off x="2538475" y="1418519"/>
            <a:ext cx="3881911" cy="317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1600" dirty="0" smtClean="0">
                <a:solidFill>
                  <a:srgbClr val="88C136"/>
                </a:solidFill>
                <a:latin typeface="Calibri"/>
                <a:cs typeface="Calibri"/>
              </a:rPr>
              <a:t>Equipo</a:t>
            </a:r>
            <a:endParaRPr lang="es-CO" sz="1600" dirty="0">
              <a:solidFill>
                <a:srgbClr val="88C136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62AC0AAF-18CC-5248-890C-136B7E0A9907}"/>
              </a:ext>
            </a:extLst>
          </p:cNvPr>
          <p:cNvSpPr/>
          <p:nvPr/>
        </p:nvSpPr>
        <p:spPr>
          <a:xfrm>
            <a:off x="2538475" y="1839922"/>
            <a:ext cx="38819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Compuesto por las diferentes personas que se requieren para resolver los desafíos del día a día, hay funciones especificas como: </a:t>
            </a: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iseño, comunicación, administración, desarrollo, pruebas y despliegue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 No hay jerarquías, todos son escuchados.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065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Backlog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 la lista de todas las actividades a nivel macro de todo lo que se deben realizar para terminar la solución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32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Banco de oportunidades (metro)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Inducción de seguridad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Filas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Movilidad reducida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Sistema de bicicletas </a:t>
            </a:r>
          </a:p>
          <a:p>
            <a:pPr marL="628650" lvl="1" indent="-285750" algn="just">
              <a:buFont typeface="Wingdings" panose="05000000000000000000" pitchFamily="2" charset="2"/>
              <a:buChar char="ü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Estaciones sin bicicletas</a:t>
            </a:r>
          </a:p>
          <a:p>
            <a:pPr marL="628650" lvl="1" indent="-285750" algn="just">
              <a:buFont typeface="Wingdings" panose="05000000000000000000" pitchFamily="2" charset="2"/>
              <a:buChar char="ü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Bicicletas fantasmas</a:t>
            </a:r>
          </a:p>
          <a:p>
            <a:pPr marL="628650" lvl="1" indent="-285750" algn="just">
              <a:buFont typeface="Wingdings" panose="05000000000000000000" pitchFamily="2" charset="2"/>
              <a:buChar char="ü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Domingo sin servicio</a:t>
            </a:r>
          </a:p>
          <a:p>
            <a:pPr marL="628650" lvl="1" indent="-285750" algn="just">
              <a:buFont typeface="Wingdings" panose="05000000000000000000" pitchFamily="2" charset="2"/>
              <a:buChar char="ü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Zonas de cobertura </a:t>
            </a:r>
          </a:p>
          <a:p>
            <a:pPr marL="628650" lvl="1" indent="-285750" algn="just">
              <a:buFont typeface="Wingdings" panose="05000000000000000000" pitchFamily="2" charset="2"/>
              <a:buChar char="ü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Renovación cívica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Taquilla interna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Múltiples tarjetas, conflicto entre ellas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047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Ejercicio </a:t>
            </a:r>
            <a:r>
              <a:rPr lang="es-ES_tradnl" sz="2400" b="1" spc="3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backlog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Escoger una oportunidad de la lista para todo el grupo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Pensar en todas las actividades simples que se deberían hacer para encontrar una solución de mejora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Escribirla de manera sencilla y clara en un post-</a:t>
            </a:r>
            <a:r>
              <a:rPr lang="es-CO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it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Pegarla en el tablero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Agrupar actividades similares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Organizar según prioridad y presupuesto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1937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Sprint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1690406" y="1739906"/>
            <a:ext cx="505264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 un período de tiempo no superior a un mes en donde se va a solucionar un grupo de actividades del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backlog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(empieza y termina) 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 realiza una planeación al principio de la semana en un proceso conocido como </a:t>
            </a:r>
            <a:r>
              <a:rPr lang="es-CO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grooming</a:t>
            </a: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s-CO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refinement</a:t>
            </a: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participa el cliente y el equipo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802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Daily</a:t>
            </a:r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 meeting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Reuniones diarias conocidas </a:t>
            </a:r>
            <a:r>
              <a:rPr lang="es-CO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como stand up 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meeting, de duración corta, donde cada integrante del equipo responde tres preguntas:</a:t>
            </a:r>
          </a:p>
          <a:p>
            <a:pPr algn="just"/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¿Qué he hecho?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¿Qué voy a hacer?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¿Qué dificultades tengo?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237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" y="0"/>
            <a:ext cx="3303051" cy="515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xmlns="" id="{3F01990F-026C-374A-9B69-AE26493D28A4}"/>
              </a:ext>
            </a:extLst>
          </p:cNvPr>
          <p:cNvSpPr txBox="1">
            <a:spLocks/>
          </p:cNvSpPr>
          <p:nvPr/>
        </p:nvSpPr>
        <p:spPr>
          <a:xfrm>
            <a:off x="3405983" y="812085"/>
            <a:ext cx="3881911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Agenda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xmlns="" id="{E03CA51A-108A-EF42-8D7F-3CDFFC86B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xmlns="" id="{54DD20EE-4C08-C348-8823-224F43775DE5}"/>
              </a:ext>
            </a:extLst>
          </p:cNvPr>
          <p:cNvSpPr txBox="1">
            <a:spLocks/>
          </p:cNvSpPr>
          <p:nvPr/>
        </p:nvSpPr>
        <p:spPr>
          <a:xfrm>
            <a:off x="3405983" y="1579088"/>
            <a:ext cx="398903" cy="317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1200" b="1" spc="300" dirty="0">
                <a:solidFill>
                  <a:srgbClr val="88C136"/>
                </a:solidFill>
                <a:latin typeface="Calibri"/>
                <a:cs typeface="Calibri"/>
              </a:rPr>
              <a:t>1.</a:t>
            </a:r>
            <a:endParaRPr lang="es-CO" sz="1200" spc="300" dirty="0">
              <a:solidFill>
                <a:srgbClr val="88C136"/>
              </a:solidFill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xmlns="" id="{A7ADD056-D5DD-9844-9D91-3ADEDE7AD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87" y="2041076"/>
            <a:ext cx="9131300" cy="30988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62AC0AAF-18CC-5248-890C-136B7E0A9907}"/>
              </a:ext>
            </a:extLst>
          </p:cNvPr>
          <p:cNvSpPr/>
          <p:nvPr/>
        </p:nvSpPr>
        <p:spPr>
          <a:xfrm>
            <a:off x="3602362" y="1574829"/>
            <a:ext cx="3881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Hacia una metodología ágil</a:t>
            </a:r>
            <a:endParaRPr lang="es-CO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xmlns="" id="{1C4DFEA2-E063-CF42-B9C9-236712B3814D}"/>
              </a:ext>
            </a:extLst>
          </p:cNvPr>
          <p:cNvSpPr txBox="1">
            <a:spLocks/>
          </p:cNvSpPr>
          <p:nvPr/>
        </p:nvSpPr>
        <p:spPr>
          <a:xfrm>
            <a:off x="3405983" y="1883923"/>
            <a:ext cx="398903" cy="317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1200" b="1" spc="300" dirty="0">
                <a:solidFill>
                  <a:srgbClr val="88C136"/>
                </a:solidFill>
                <a:latin typeface="Calibri"/>
                <a:cs typeface="Calibri"/>
              </a:rPr>
              <a:t>2.</a:t>
            </a:r>
            <a:endParaRPr lang="es-CO" sz="1200" spc="300" dirty="0">
              <a:solidFill>
                <a:srgbClr val="88C136"/>
              </a:solidFill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xmlns="" id="{C2E585B8-E09F-7A40-8F41-B0B1BBD08ADA}"/>
              </a:ext>
            </a:extLst>
          </p:cNvPr>
          <p:cNvSpPr/>
          <p:nvPr/>
        </p:nvSpPr>
        <p:spPr>
          <a:xfrm>
            <a:off x="3602361" y="1858097"/>
            <a:ext cx="3881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Ejercicio gestión visual</a:t>
            </a:r>
            <a:endParaRPr lang="es-CO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xmlns="" id="{CF083BA4-46E8-E748-B6AD-DFF0AAA2E5FB}"/>
              </a:ext>
            </a:extLst>
          </p:cNvPr>
          <p:cNvSpPr txBox="1">
            <a:spLocks/>
          </p:cNvSpPr>
          <p:nvPr/>
        </p:nvSpPr>
        <p:spPr>
          <a:xfrm>
            <a:off x="3405983" y="2175523"/>
            <a:ext cx="398903" cy="317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1200" b="1" spc="300" dirty="0">
                <a:solidFill>
                  <a:srgbClr val="88C136"/>
                </a:solidFill>
                <a:latin typeface="Calibri"/>
                <a:cs typeface="Calibri"/>
              </a:rPr>
              <a:t>3.</a:t>
            </a:r>
            <a:endParaRPr lang="es-CO" sz="1200" spc="300" dirty="0">
              <a:solidFill>
                <a:srgbClr val="88C136"/>
              </a:solidFill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xmlns="" id="{55641B74-81FB-0C48-9B6B-963629049069}"/>
              </a:ext>
            </a:extLst>
          </p:cNvPr>
          <p:cNvSpPr/>
          <p:nvPr/>
        </p:nvSpPr>
        <p:spPr>
          <a:xfrm>
            <a:off x="3602363" y="2176731"/>
            <a:ext cx="3881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Generalidades de SCRUM</a:t>
            </a:r>
            <a:endParaRPr lang="es-CO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Título 1">
            <a:extLst>
              <a:ext uri="{FF2B5EF4-FFF2-40B4-BE49-F238E27FC236}">
                <a16:creationId xmlns:a16="http://schemas.microsoft.com/office/drawing/2014/main" xmlns="" id="{CF083BA4-46E8-E748-B6AD-DFF0AAA2E5FB}"/>
              </a:ext>
            </a:extLst>
          </p:cNvPr>
          <p:cNvSpPr txBox="1">
            <a:spLocks/>
          </p:cNvSpPr>
          <p:nvPr/>
        </p:nvSpPr>
        <p:spPr>
          <a:xfrm>
            <a:off x="3413795" y="2463463"/>
            <a:ext cx="398903" cy="317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 sz="1200" b="1" spc="300" dirty="0" smtClean="0">
                <a:solidFill>
                  <a:srgbClr val="88C136"/>
                </a:solidFill>
                <a:latin typeface="Calibri"/>
                <a:cs typeface="Calibri"/>
              </a:rPr>
              <a:t>4.</a:t>
            </a:r>
            <a:endParaRPr lang="es-CO" sz="1200" spc="300" dirty="0">
              <a:solidFill>
                <a:srgbClr val="88C136"/>
              </a:solidFill>
            </a:endParaRP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xmlns="" id="{55641B74-81FB-0C48-9B6B-963629049069}"/>
              </a:ext>
            </a:extLst>
          </p:cNvPr>
          <p:cNvSpPr/>
          <p:nvPr/>
        </p:nvSpPr>
        <p:spPr>
          <a:xfrm>
            <a:off x="3602360" y="2439052"/>
            <a:ext cx="3881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Ejercicio banco de proyectos</a:t>
            </a:r>
            <a:endParaRPr lang="es-CO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014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Historia de usuario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Sirve para construir características que sus usuarios realmente van a usar, los equipos ágiles empiezan por meterse en la cabeza de los usuarios y tienen en las historias de usuario una herramienta muy efectiva para hacerlo.</a:t>
            </a:r>
          </a:p>
          <a:p>
            <a:pPr algn="just"/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 simple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Descripción rápida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Un reglón máximo cuatro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Debe caber en un post-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it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3x5 cm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49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Ejercicio – Historia de usuario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 la lista del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backlog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tomar un grupo de actividades que harán parte del primer sprint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Revisar la redacción y llegar a un acuerdo sobre lo que se debe hacer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3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Condición de satisfacción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Una forma de estar seguro de lo que se esta construyendo, es imaginar como se va a ver cuando este construido. Es muy satisfactorio cuando el desarrollador da un paso al lado y mira lo que esta construyendo y siente que esta terminado.</a:t>
            </a:r>
          </a:p>
          <a:p>
            <a:pPr algn="just"/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Las condiciones de satisfacción ayudan a saber como se debe ver la solución cuando este terminada y saber cuanto falta para terminar.</a:t>
            </a:r>
          </a:p>
        </p:txBody>
      </p:sp>
    </p:spTree>
    <p:extLst>
      <p:ext uri="{BB962C8B-B14F-4D97-AF65-F5344CB8AC3E}">
        <p14:creationId xmlns:p14="http://schemas.microsoft.com/office/powerpoint/2010/main" val="241294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938" y="232475"/>
            <a:ext cx="6424247" cy="431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81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818" y="336060"/>
            <a:ext cx="6165430" cy="414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21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352062" y="894239"/>
            <a:ext cx="6101532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Ejercicio – Condición de satisfacción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Realizar una definición de </a:t>
            </a:r>
            <a:r>
              <a:rPr lang="es-CO" sz="16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ready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y </a:t>
            </a:r>
            <a:r>
              <a:rPr lang="es-CO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done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según el contexto</a:t>
            </a:r>
          </a:p>
          <a:p>
            <a:pPr algn="just"/>
            <a:endParaRPr lang="es-CO" sz="1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En la parte de atrás de cada historia de usuario, escribir de manera simple la condición de satisfacción</a:t>
            </a:r>
          </a:p>
        </p:txBody>
      </p:sp>
    </p:spTree>
    <p:extLst>
      <p:ext uri="{BB962C8B-B14F-4D97-AF65-F5344CB8AC3E}">
        <p14:creationId xmlns:p14="http://schemas.microsoft.com/office/powerpoint/2010/main" val="247996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Story</a:t>
            </a:r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 </a:t>
            </a:r>
            <a:r>
              <a:rPr lang="es-ES_tradnl" sz="2400" b="1" spc="3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Points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Durante la planeación del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spring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todo el equipo trabaja junto para estimar cuanto trabajo puede realizar , para poner una meta para ver la solución funcionando, que será entregada al final. Una técnica que a mostrado efectividad para los equipos de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Scrum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al estimar cuanto trabajo puede hacer un equipo es usar los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story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points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 Ya que permite entender cuanto esfuerzo se necesita para construir una historia de usuario, asignándole un puntaje. La escala de esfuerzo la determina el equipo.</a:t>
            </a:r>
          </a:p>
        </p:txBody>
      </p:sp>
    </p:spTree>
    <p:extLst>
      <p:ext uri="{BB962C8B-B14F-4D97-AF65-F5344CB8AC3E}">
        <p14:creationId xmlns:p14="http://schemas.microsoft.com/office/powerpoint/2010/main" val="166698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352062" y="894239"/>
            <a:ext cx="6101532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Ejercicio – </a:t>
            </a:r>
            <a:r>
              <a:rPr lang="es-ES_tradnl" sz="2400" b="1" spc="3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Story</a:t>
            </a:r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 </a:t>
            </a:r>
            <a:r>
              <a:rPr lang="es-ES_tradnl" sz="2400" b="1" spc="3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points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Definir una escala de esfuerzo (ejemplo: 1 – 5)</a:t>
            </a:r>
          </a:p>
          <a:p>
            <a:pPr algn="just"/>
            <a:endParaRPr lang="es-CO" sz="1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Estimar el esfuerzo de cada una de las actividades planeadas en el primer sprint </a:t>
            </a:r>
          </a:p>
        </p:txBody>
      </p:sp>
    </p:spTree>
    <p:extLst>
      <p:ext uri="{BB962C8B-B14F-4D97-AF65-F5344CB8AC3E}">
        <p14:creationId xmlns:p14="http://schemas.microsoft.com/office/powerpoint/2010/main" val="298647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Velocity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 la suma de los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story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points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del sprint, se realiza al final del sprint para determinar cuantas historias de usuario fueron completadas, se recomienda realizar dos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sprints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para ajustar el esfuerzo y poder llegar a un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velocity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constante. Este dato nos sirve para estimar los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sprints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siguientes.</a:t>
            </a:r>
          </a:p>
        </p:txBody>
      </p:sp>
    </p:spTree>
    <p:extLst>
      <p:ext uri="{BB962C8B-B14F-4D97-AF65-F5344CB8AC3E}">
        <p14:creationId xmlns:p14="http://schemas.microsoft.com/office/powerpoint/2010/main" val="254759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Burndown</a:t>
            </a:r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 chart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 una forma para que cualquiera pueda ver, de un vistazo, como esta progresando actualmente el sprint cuando se compara con la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velocity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del sprint pasado.</a:t>
            </a:r>
          </a:p>
        </p:txBody>
      </p:sp>
    </p:spTree>
    <p:extLst>
      <p:ext uri="{BB962C8B-B14F-4D97-AF65-F5344CB8AC3E}">
        <p14:creationId xmlns:p14="http://schemas.microsoft.com/office/powerpoint/2010/main" val="137025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xmlns="" id="{3F01990F-026C-374A-9B69-AE26493D28A4}"/>
              </a:ext>
            </a:extLst>
          </p:cNvPr>
          <p:cNvSpPr txBox="1">
            <a:spLocks/>
          </p:cNvSpPr>
          <p:nvPr/>
        </p:nvSpPr>
        <p:spPr>
          <a:xfrm>
            <a:off x="3405983" y="812085"/>
            <a:ext cx="3881911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Metodología ágil: Forma de resolver un problema</a:t>
            </a:r>
            <a:endParaRPr lang="es-CO" sz="2400" b="1" dirty="0">
              <a:solidFill>
                <a:schemeClr val="tx1">
                  <a:lumMod val="65000"/>
                  <a:lumOff val="35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xmlns="" id="{E03CA51A-108A-EF42-8D7F-3CDFFC86B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xmlns="" id="{A7ADD056-D5DD-9844-9D91-3ADEDE7AD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7" y="2041076"/>
            <a:ext cx="9131300" cy="30988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62AC0AAF-18CC-5248-890C-136B7E0A9907}"/>
              </a:ext>
            </a:extLst>
          </p:cNvPr>
          <p:cNvSpPr/>
          <p:nvPr/>
        </p:nvSpPr>
        <p:spPr>
          <a:xfrm>
            <a:off x="3679309" y="1812838"/>
            <a:ext cx="3881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Se entrega a tiempo</a:t>
            </a:r>
            <a:endParaRPr lang="es-CO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62AC0AAF-18CC-5248-890C-136B7E0A9907}"/>
              </a:ext>
            </a:extLst>
          </p:cNvPr>
          <p:cNvSpPr/>
          <p:nvPr/>
        </p:nvSpPr>
        <p:spPr>
          <a:xfrm>
            <a:off x="3679309" y="2157577"/>
            <a:ext cx="3881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Solución de alta calidad</a:t>
            </a:r>
            <a:endParaRPr lang="es-CO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xmlns="" id="{62AC0AAF-18CC-5248-890C-136B7E0A9907}"/>
              </a:ext>
            </a:extLst>
          </p:cNvPr>
          <p:cNvSpPr/>
          <p:nvPr/>
        </p:nvSpPr>
        <p:spPr>
          <a:xfrm>
            <a:off x="3679309" y="2499127"/>
            <a:ext cx="3881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Bien construido, altamente </a:t>
            </a:r>
            <a:r>
              <a:rPr lang="es-CO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mantenible</a:t>
            </a:r>
            <a:endParaRPr lang="es-CO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xmlns="" id="{62AC0AAF-18CC-5248-890C-136B7E0A9907}"/>
              </a:ext>
            </a:extLst>
          </p:cNvPr>
          <p:cNvSpPr/>
          <p:nvPr/>
        </p:nvSpPr>
        <p:spPr>
          <a:xfrm>
            <a:off x="3679308" y="2835292"/>
            <a:ext cx="3881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Clientes felices</a:t>
            </a:r>
            <a:endParaRPr lang="es-CO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xmlns="" id="{62AC0AAF-18CC-5248-890C-136B7E0A9907}"/>
              </a:ext>
            </a:extLst>
          </p:cNvPr>
          <p:cNvSpPr/>
          <p:nvPr/>
        </p:nvSpPr>
        <p:spPr>
          <a:xfrm>
            <a:off x="3679309" y="3167199"/>
            <a:ext cx="3881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CO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Trabajar tiempo normal</a:t>
            </a:r>
            <a:endParaRPr lang="es-CO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570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  <p:bldP spid="12" grpId="0"/>
      <p:bldP spid="1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Burndown</a:t>
            </a:r>
            <a:r>
              <a:rPr lang="es-ES_tradnl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 chart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Se empieza con una grafica vacía.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El eje horizontal tiene las fechas, empezando en el primer día del sprint hasta el último día.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El eje vertical tiene los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story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points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20% por encima del total de puntos que hay en el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backlog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Trace una línea recta (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guideline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) desde el primer punto hasta el fin del proyecto, cero puntos quedan cuando el sprint esta completo</a:t>
            </a:r>
          </a:p>
        </p:txBody>
      </p:sp>
    </p:spTree>
    <p:extLst>
      <p:ext uri="{BB962C8B-B14F-4D97-AF65-F5344CB8AC3E}">
        <p14:creationId xmlns:p14="http://schemas.microsoft.com/office/powerpoint/2010/main" val="58446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3" y="175846"/>
            <a:ext cx="6213230" cy="465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87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577605"/>
            <a:ext cx="6896100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416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Reto personal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690406" y="1520083"/>
            <a:ext cx="538251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Escoger un desafío físico al cual se quiera enfrentar.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Realice los pasos que se hicieron con el proyecto de ejemplo en clase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Haga seguimiento usando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meetings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– personales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Incremente el esfuerzo cada semana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Registre sus avance en un </a:t>
            </a:r>
            <a:r>
              <a:rPr lang="es-CO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burndown</a:t>
            </a: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chart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 hay excusas, intente terminar a toda costa, mientras que sea algo que disfrute y haga bien</a:t>
            </a:r>
          </a:p>
        </p:txBody>
      </p:sp>
    </p:spTree>
    <p:extLst>
      <p:ext uri="{BB962C8B-B14F-4D97-AF65-F5344CB8AC3E}">
        <p14:creationId xmlns:p14="http://schemas.microsoft.com/office/powerpoint/2010/main" val="2849598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Reto ejemplo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077" y="1426753"/>
            <a:ext cx="4827295" cy="341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53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EC1497F1-86F4-6A4D-9C05-9BEF4A88C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000" y="2076450"/>
            <a:ext cx="27940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44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12 Principios del manifiesto ágil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CD5D648A-E0FD-5446-93A5-C43B81B1547A}"/>
              </a:ext>
            </a:extLst>
          </p:cNvPr>
          <p:cNvSpPr/>
          <p:nvPr/>
        </p:nvSpPr>
        <p:spPr>
          <a:xfrm>
            <a:off x="2166329" y="1551123"/>
            <a:ext cx="528726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Nuestra mayor prioridad es satisfacer al cliente mediante la entrega temprana y continua de soluciones con valor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Aceptamos que los requisitos cambien, incluso en etapas tardías del desarrollo. Los procesos ágiles aprovechan el cambio para proporcionar ventaja competitiva al cliente.</a:t>
            </a: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97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12 Principios del manifiesto ágil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CD5D648A-E0FD-5446-93A5-C43B81B1547A}"/>
              </a:ext>
            </a:extLst>
          </p:cNvPr>
          <p:cNvSpPr/>
          <p:nvPr/>
        </p:nvSpPr>
        <p:spPr>
          <a:xfrm>
            <a:off x="2166329" y="1551123"/>
            <a:ext cx="528726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 startAt="3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Entregamos soluciones frecuentemente, entre dos semanas o dos meses, con preferencia en el período de tiempo más corto posible.</a:t>
            </a:r>
          </a:p>
          <a:p>
            <a:pPr marL="457200" indent="-457200" algn="just">
              <a:buFont typeface="+mj-lt"/>
              <a:buAutoNum type="arabicPeriod" startAt="3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Los responsables del negocio y el equipo trabajan juntos de manera cotidiana durante todo el proyecto</a:t>
            </a: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59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12 Principios del manifiesto ágil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CD5D648A-E0FD-5446-93A5-C43B81B1547A}"/>
              </a:ext>
            </a:extLst>
          </p:cNvPr>
          <p:cNvSpPr/>
          <p:nvPr/>
        </p:nvSpPr>
        <p:spPr>
          <a:xfrm>
            <a:off x="2166329" y="1551123"/>
            <a:ext cx="528726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 startAt="5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Los proyectos se desarrollan en torno a individuos motivados. Hay que darles el entorno y el apoyo que necesitan, y confiarles la ejecución del trabajo.</a:t>
            </a:r>
          </a:p>
          <a:p>
            <a:pPr marL="457200" indent="-457200" algn="just">
              <a:buFont typeface="+mj-lt"/>
              <a:buAutoNum type="arabicPeriod" startAt="5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El método más eficiente y efectivo de comunicar información al equipo y entre sus miembros es la conversación cara a cara.</a:t>
            </a: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664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12 Principios del manifiesto ágil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CD5D648A-E0FD-5446-93A5-C43B81B1547A}"/>
              </a:ext>
            </a:extLst>
          </p:cNvPr>
          <p:cNvSpPr/>
          <p:nvPr/>
        </p:nvSpPr>
        <p:spPr>
          <a:xfrm>
            <a:off x="2166329" y="1551123"/>
            <a:ext cx="52872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 startAt="7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Una solución funcionando es la medida principal de progreso.</a:t>
            </a:r>
          </a:p>
          <a:p>
            <a:pPr marL="457200" indent="-457200" algn="just">
              <a:buFont typeface="+mj-lt"/>
              <a:buAutoNum type="arabicPeriod" startAt="7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Los procesos ágiles promueven el desarrollo sostenible. El equipo y los usuarios deben ser capaces de mantener un ritmo constante de forma indefinida.</a:t>
            </a:r>
            <a:endParaRPr lang="es-CO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125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EA799A81-8F97-9440-B393-42FAF4B5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041076"/>
            <a:ext cx="9131300" cy="30988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xmlns="" id="{58CB48A5-921C-204E-BEFC-DBC866616BB6}"/>
              </a:ext>
            </a:extLst>
          </p:cNvPr>
          <p:cNvSpPr txBox="1">
            <a:spLocks/>
          </p:cNvSpPr>
          <p:nvPr/>
        </p:nvSpPr>
        <p:spPr>
          <a:xfrm>
            <a:off x="1690406" y="894239"/>
            <a:ext cx="5763188" cy="42484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12 Principios del manifiesto ágil</a:t>
            </a:r>
            <a:endParaRPr lang="es-CO" sz="2400" spc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05D9DCF8-D074-7649-96C0-0745ABBEB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0"/>
            <a:ext cx="1231900" cy="13208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CD5D648A-E0FD-5446-93A5-C43B81B1547A}"/>
              </a:ext>
            </a:extLst>
          </p:cNvPr>
          <p:cNvSpPr/>
          <p:nvPr/>
        </p:nvSpPr>
        <p:spPr>
          <a:xfrm>
            <a:off x="2166329" y="1551123"/>
            <a:ext cx="52872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 startAt="9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 atención continua a la excelencia técnica y al buen diseño mejora la agilidad.</a:t>
            </a:r>
          </a:p>
          <a:p>
            <a:pPr marL="457200" indent="-457200" algn="just">
              <a:buFont typeface="+mj-lt"/>
              <a:buAutoNum type="arabicPeriod" startAt="9"/>
            </a:pPr>
            <a:r>
              <a:rPr lang="es-CO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 simplicidad, o el arte de maximizar la cantidad de trabajo no realizado, es esencial.</a:t>
            </a:r>
          </a:p>
        </p:txBody>
      </p:sp>
    </p:spTree>
    <p:extLst>
      <p:ext uri="{BB962C8B-B14F-4D97-AF65-F5344CB8AC3E}">
        <p14:creationId xmlns:p14="http://schemas.microsoft.com/office/powerpoint/2010/main" val="117021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1326</TotalTime>
  <Words>1588</Words>
  <Application>Microsoft Office PowerPoint</Application>
  <PresentationFormat>Presentación en pantalla (16:9)</PresentationFormat>
  <Paragraphs>166</Paragraphs>
  <Slides>45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45</vt:i4>
      </vt:variant>
    </vt:vector>
  </HeadingPairs>
  <TitlesOfParts>
    <vt:vector size="50" baseType="lpstr">
      <vt:lpstr>Arial</vt:lpstr>
      <vt:lpstr>Calibri</vt:lpstr>
      <vt:lpstr>Calibri Light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xaca</cp:lastModifiedBy>
  <cp:revision>105</cp:revision>
  <dcterms:created xsi:type="dcterms:W3CDTF">2018-07-12T13:31:51Z</dcterms:created>
  <dcterms:modified xsi:type="dcterms:W3CDTF">2018-10-05T12:29:49Z</dcterms:modified>
</cp:coreProperties>
</file>

<file path=docProps/thumbnail.jpeg>
</file>